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1" autoAdjust="0"/>
    <p:restoredTop sz="94660"/>
  </p:normalViewPr>
  <p:slideViewPr>
    <p:cSldViewPr snapToGrid="0">
      <p:cViewPr varScale="1">
        <p:scale>
          <a:sx n="97" d="100"/>
          <a:sy n="97" d="100"/>
        </p:scale>
        <p:origin x="97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4D8E104-AA73-4BC6-AF22-806659FE4E86}" type="datetimeFigureOut">
              <a:rPr lang="en-US" smtClean="0"/>
              <a:t>02/14/2017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99415-20BC-4C27-BB9F-9103401E51B4}" type="slidenum">
              <a:rPr lang="en-US" smtClean="0"/>
              <a:t>‹#›</a:t>
            </a:fld>
            <a:endParaRPr lang="en-US"/>
          </a:p>
        </p:txBody>
      </p:sp>
    </p:spTree>
    <p:extLst>
      <p:ext uri="{BB962C8B-B14F-4D97-AF65-F5344CB8AC3E}">
        <p14:creationId xmlns:p14="http://schemas.microsoft.com/office/powerpoint/2010/main" val="2079340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D8E104-AA73-4BC6-AF22-806659FE4E86}" type="datetimeFigureOut">
              <a:rPr lang="en-US" smtClean="0"/>
              <a:t>02/14/2017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99415-20BC-4C27-BB9F-9103401E51B4}" type="slidenum">
              <a:rPr lang="en-US" smtClean="0"/>
              <a:t>‹#›</a:t>
            </a:fld>
            <a:endParaRPr lang="en-US"/>
          </a:p>
        </p:txBody>
      </p:sp>
    </p:spTree>
    <p:extLst>
      <p:ext uri="{BB962C8B-B14F-4D97-AF65-F5344CB8AC3E}">
        <p14:creationId xmlns:p14="http://schemas.microsoft.com/office/powerpoint/2010/main" val="926396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D8E104-AA73-4BC6-AF22-806659FE4E86}" type="datetimeFigureOut">
              <a:rPr lang="en-US" smtClean="0"/>
              <a:t>02/14/2017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99415-20BC-4C27-BB9F-9103401E51B4}" type="slidenum">
              <a:rPr lang="en-US" smtClean="0"/>
              <a:t>‹#›</a:t>
            </a:fld>
            <a:endParaRPr lang="en-US"/>
          </a:p>
        </p:txBody>
      </p:sp>
    </p:spTree>
    <p:extLst>
      <p:ext uri="{BB962C8B-B14F-4D97-AF65-F5344CB8AC3E}">
        <p14:creationId xmlns:p14="http://schemas.microsoft.com/office/powerpoint/2010/main" val="1116564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D8E104-AA73-4BC6-AF22-806659FE4E86}" type="datetimeFigureOut">
              <a:rPr lang="en-US" smtClean="0"/>
              <a:t>02/14/2017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99415-20BC-4C27-BB9F-9103401E51B4}" type="slidenum">
              <a:rPr lang="en-US" smtClean="0"/>
              <a:t>‹#›</a:t>
            </a:fld>
            <a:endParaRPr lang="en-US"/>
          </a:p>
        </p:txBody>
      </p:sp>
    </p:spTree>
    <p:extLst>
      <p:ext uri="{BB962C8B-B14F-4D97-AF65-F5344CB8AC3E}">
        <p14:creationId xmlns:p14="http://schemas.microsoft.com/office/powerpoint/2010/main" val="2014117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D8E104-AA73-4BC6-AF22-806659FE4E86}" type="datetimeFigureOut">
              <a:rPr lang="en-US" smtClean="0"/>
              <a:t>02/14/2017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99415-20BC-4C27-BB9F-9103401E51B4}" type="slidenum">
              <a:rPr lang="en-US" smtClean="0"/>
              <a:t>‹#›</a:t>
            </a:fld>
            <a:endParaRPr lang="en-US"/>
          </a:p>
        </p:txBody>
      </p:sp>
    </p:spTree>
    <p:extLst>
      <p:ext uri="{BB962C8B-B14F-4D97-AF65-F5344CB8AC3E}">
        <p14:creationId xmlns:p14="http://schemas.microsoft.com/office/powerpoint/2010/main" val="3066290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4D8E104-AA73-4BC6-AF22-806659FE4E86}" type="datetimeFigureOut">
              <a:rPr lang="en-US" smtClean="0"/>
              <a:t>02/14/2017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99415-20BC-4C27-BB9F-9103401E51B4}" type="slidenum">
              <a:rPr lang="en-US" smtClean="0"/>
              <a:t>‹#›</a:t>
            </a:fld>
            <a:endParaRPr lang="en-US"/>
          </a:p>
        </p:txBody>
      </p:sp>
    </p:spTree>
    <p:extLst>
      <p:ext uri="{BB962C8B-B14F-4D97-AF65-F5344CB8AC3E}">
        <p14:creationId xmlns:p14="http://schemas.microsoft.com/office/powerpoint/2010/main" val="110246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4D8E104-AA73-4BC6-AF22-806659FE4E86}" type="datetimeFigureOut">
              <a:rPr lang="en-US" smtClean="0"/>
              <a:t>02/14/2017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99415-20BC-4C27-BB9F-9103401E51B4}" type="slidenum">
              <a:rPr lang="en-US" smtClean="0"/>
              <a:t>‹#›</a:t>
            </a:fld>
            <a:endParaRPr lang="en-US"/>
          </a:p>
        </p:txBody>
      </p:sp>
    </p:spTree>
    <p:extLst>
      <p:ext uri="{BB962C8B-B14F-4D97-AF65-F5344CB8AC3E}">
        <p14:creationId xmlns:p14="http://schemas.microsoft.com/office/powerpoint/2010/main" val="3313908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4D8E104-AA73-4BC6-AF22-806659FE4E86}" type="datetimeFigureOut">
              <a:rPr lang="en-US" smtClean="0"/>
              <a:t>02/14/2017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99415-20BC-4C27-BB9F-9103401E51B4}" type="slidenum">
              <a:rPr lang="en-US" smtClean="0"/>
              <a:t>‹#›</a:t>
            </a:fld>
            <a:endParaRPr lang="en-US"/>
          </a:p>
        </p:txBody>
      </p:sp>
    </p:spTree>
    <p:extLst>
      <p:ext uri="{BB962C8B-B14F-4D97-AF65-F5344CB8AC3E}">
        <p14:creationId xmlns:p14="http://schemas.microsoft.com/office/powerpoint/2010/main" val="3783501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D8E104-AA73-4BC6-AF22-806659FE4E86}" type="datetimeFigureOut">
              <a:rPr lang="en-US" smtClean="0"/>
              <a:t>02/14/2017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99415-20BC-4C27-BB9F-9103401E51B4}" type="slidenum">
              <a:rPr lang="en-US" smtClean="0"/>
              <a:t>‹#›</a:t>
            </a:fld>
            <a:endParaRPr lang="en-US"/>
          </a:p>
        </p:txBody>
      </p:sp>
    </p:spTree>
    <p:extLst>
      <p:ext uri="{BB962C8B-B14F-4D97-AF65-F5344CB8AC3E}">
        <p14:creationId xmlns:p14="http://schemas.microsoft.com/office/powerpoint/2010/main" val="2941214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D8E104-AA73-4BC6-AF22-806659FE4E86}" type="datetimeFigureOut">
              <a:rPr lang="en-US" smtClean="0"/>
              <a:t>02/14/2017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99415-20BC-4C27-BB9F-9103401E51B4}" type="slidenum">
              <a:rPr lang="en-US" smtClean="0"/>
              <a:t>‹#›</a:t>
            </a:fld>
            <a:endParaRPr lang="en-US"/>
          </a:p>
        </p:txBody>
      </p:sp>
    </p:spTree>
    <p:extLst>
      <p:ext uri="{BB962C8B-B14F-4D97-AF65-F5344CB8AC3E}">
        <p14:creationId xmlns:p14="http://schemas.microsoft.com/office/powerpoint/2010/main" val="1124416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D8E104-AA73-4BC6-AF22-806659FE4E86}" type="datetimeFigureOut">
              <a:rPr lang="en-US" smtClean="0"/>
              <a:t>02/14/2017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99415-20BC-4C27-BB9F-9103401E51B4}" type="slidenum">
              <a:rPr lang="en-US" smtClean="0"/>
              <a:t>‹#›</a:t>
            </a:fld>
            <a:endParaRPr lang="en-US"/>
          </a:p>
        </p:txBody>
      </p:sp>
    </p:spTree>
    <p:extLst>
      <p:ext uri="{BB962C8B-B14F-4D97-AF65-F5344CB8AC3E}">
        <p14:creationId xmlns:p14="http://schemas.microsoft.com/office/powerpoint/2010/main" val="2822721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D8E104-AA73-4BC6-AF22-806659FE4E86}" type="datetimeFigureOut">
              <a:rPr lang="en-US" smtClean="0"/>
              <a:t>02/14/2017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099415-20BC-4C27-BB9F-9103401E51B4}" type="slidenum">
              <a:rPr lang="en-US" smtClean="0"/>
              <a:t>‹#›</a:t>
            </a:fld>
            <a:endParaRPr lang="en-US"/>
          </a:p>
        </p:txBody>
      </p:sp>
    </p:spTree>
    <p:extLst>
      <p:ext uri="{BB962C8B-B14F-4D97-AF65-F5344CB8AC3E}">
        <p14:creationId xmlns:p14="http://schemas.microsoft.com/office/powerpoint/2010/main" val="40324272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5998292" cy="1090048"/>
          </a:xfrm>
        </p:spPr>
        <p:txBody>
          <a:bodyPr>
            <a:normAutofit fontScale="90000"/>
          </a:bodyPr>
          <a:lstStyle/>
          <a:p>
            <a:r>
              <a:rPr lang="en-US" sz="1800" dirty="0" smtClean="0">
                <a:latin typeface="Sprint Sans Medium" panose="020B0603030202060203" pitchFamily="34" charset="0"/>
              </a:rPr>
              <a:t>KCGA Volunteer Fundraiser @ Hendrick Toyota</a:t>
            </a:r>
            <a:r>
              <a:rPr lang="en-US" sz="1600" dirty="0" smtClean="0">
                <a:latin typeface="Sprint Sans Medium" panose="020B0603030202060203" pitchFamily="34" charset="0"/>
              </a:rPr>
              <a:t/>
            </a:r>
            <a:br>
              <a:rPr lang="en-US" sz="1600" dirty="0" smtClean="0">
                <a:latin typeface="Sprint Sans Medium" panose="020B0603030202060203" pitchFamily="34" charset="0"/>
              </a:rPr>
            </a:br>
            <a:r>
              <a:rPr lang="en-US" sz="1200" dirty="0" smtClean="0">
                <a:latin typeface="Sprint Sans Medium" panose="020B0603030202060203" pitchFamily="34" charset="0"/>
              </a:rPr>
              <a:t>9505 W. 67</a:t>
            </a:r>
            <a:r>
              <a:rPr lang="en-US" sz="1200" baseline="30000" dirty="0" smtClean="0">
                <a:latin typeface="Sprint Sans Medium" panose="020B0603030202060203" pitchFamily="34" charset="0"/>
              </a:rPr>
              <a:t>th</a:t>
            </a:r>
            <a:r>
              <a:rPr lang="en-US" sz="1200" dirty="0" smtClean="0">
                <a:latin typeface="Sprint Sans Medium" panose="020B0603030202060203" pitchFamily="34" charset="0"/>
              </a:rPr>
              <a:t> Street, Merriam, KS  (I-35 &amp; 67</a:t>
            </a:r>
            <a:r>
              <a:rPr lang="en-US" sz="1200" baseline="30000" dirty="0" smtClean="0">
                <a:latin typeface="Sprint Sans Medium" panose="020B0603030202060203" pitchFamily="34" charset="0"/>
              </a:rPr>
              <a:t>th</a:t>
            </a:r>
            <a:r>
              <a:rPr lang="en-US" sz="1200" dirty="0" smtClean="0">
                <a:latin typeface="Sprint Sans Medium" panose="020B0603030202060203" pitchFamily="34" charset="0"/>
              </a:rPr>
              <a:t> St)</a:t>
            </a:r>
            <a:br>
              <a:rPr lang="en-US" sz="1200" dirty="0" smtClean="0">
                <a:latin typeface="Sprint Sans Medium" panose="020B0603030202060203" pitchFamily="34" charset="0"/>
              </a:rPr>
            </a:br>
            <a:r>
              <a:rPr lang="en-US" sz="1200" dirty="0" smtClean="0">
                <a:latin typeface="Sprint Sans Medium" panose="020B0603030202060203" pitchFamily="34" charset="0"/>
              </a:rPr>
              <a:t>Second &amp; Fourth Saturday of the month from June 11</a:t>
            </a:r>
            <a:r>
              <a:rPr lang="en-US" sz="1200" baseline="30000" dirty="0" smtClean="0">
                <a:latin typeface="Sprint Sans Medium" panose="020B0603030202060203" pitchFamily="34" charset="0"/>
              </a:rPr>
              <a:t>th</a:t>
            </a:r>
            <a:r>
              <a:rPr lang="en-US" sz="1200" dirty="0" smtClean="0">
                <a:latin typeface="Sprint Sans Medium" panose="020B0603030202060203" pitchFamily="34" charset="0"/>
              </a:rPr>
              <a:t>, 2016 through August 27</a:t>
            </a:r>
            <a:r>
              <a:rPr lang="en-US" sz="1200" baseline="30000" dirty="0" smtClean="0">
                <a:latin typeface="Sprint Sans Medium" panose="020B0603030202060203" pitchFamily="34" charset="0"/>
              </a:rPr>
              <a:t>th</a:t>
            </a:r>
            <a:r>
              <a:rPr lang="en-US" sz="1200" dirty="0" smtClean="0">
                <a:latin typeface="Sprint Sans Medium" panose="020B0603030202060203" pitchFamily="34" charset="0"/>
              </a:rPr>
              <a:t>, 2016</a:t>
            </a:r>
            <a:br>
              <a:rPr lang="en-US" sz="1200" dirty="0" smtClean="0">
                <a:latin typeface="Sprint Sans Medium" panose="020B0603030202060203" pitchFamily="34" charset="0"/>
              </a:rPr>
            </a:br>
            <a:r>
              <a:rPr lang="en-US" sz="1200" dirty="0" smtClean="0">
                <a:latin typeface="Sprint Sans Medium" panose="020B0603030202060203" pitchFamily="34" charset="0"/>
              </a:rPr>
              <a:t>From 9:30 a.m. to approx. 12:30 or 1:00 p.m.</a:t>
            </a:r>
            <a:br>
              <a:rPr lang="en-US" sz="1200" dirty="0" smtClean="0">
                <a:latin typeface="Sprint Sans Medium" panose="020B0603030202060203" pitchFamily="34" charset="0"/>
              </a:rPr>
            </a:br>
            <a:r>
              <a:rPr lang="en-US" sz="1200" dirty="0" smtClean="0">
                <a:latin typeface="Sprint Sans Medium" panose="020B0603030202060203" pitchFamily="34" charset="0"/>
              </a:rPr>
              <a:t>Park on south side of main Toyota building, right before the Lexus building</a:t>
            </a:r>
            <a:br>
              <a:rPr lang="en-US" sz="1200" dirty="0" smtClean="0">
                <a:latin typeface="Sprint Sans Medium" panose="020B0603030202060203" pitchFamily="34" charset="0"/>
              </a:rPr>
            </a:br>
            <a:r>
              <a:rPr lang="en-US" sz="1200" dirty="0" smtClean="0">
                <a:latin typeface="Sprint Sans Medium" panose="020B0603030202060203" pitchFamily="34" charset="0"/>
              </a:rPr>
              <a:t/>
            </a:r>
            <a:br>
              <a:rPr lang="en-US" sz="1200" dirty="0" smtClean="0">
                <a:latin typeface="Sprint Sans Medium" panose="020B0603030202060203" pitchFamily="34" charset="0"/>
              </a:rPr>
            </a:br>
            <a:r>
              <a:rPr lang="en-US" sz="1050" dirty="0" smtClean="0">
                <a:latin typeface="Sprint Sans Medium" panose="020B0603030202060203" pitchFamily="34" charset="0"/>
              </a:rPr>
              <a:t>Dealership General Manager &amp; Contact:  Randy C. – (816) 714-9169</a:t>
            </a:r>
            <a:endParaRPr lang="en-US" sz="1600" dirty="0">
              <a:latin typeface="Sprint Sans Medium" panose="020B0603030202060203" pitchFamily="34" charset="0"/>
            </a:endParaRPr>
          </a:p>
        </p:txBody>
      </p:sp>
      <p:pic>
        <p:nvPicPr>
          <p:cNvPr id="8" name="Content Placeholder 7"/>
          <p:cNvPicPr>
            <a:picLocks noGrp="1"/>
          </p:cNvPicPr>
          <p:nvPr>
            <p:ph idx="1"/>
          </p:nvPr>
        </p:nvPicPr>
        <p:blipFill rotWithShape="1">
          <a:blip r:embed="rId2" cstate="print">
            <a:extLst>
              <a:ext uri="{28A0092B-C50C-407E-A947-70E740481C1C}">
                <a14:useLocalDpi xmlns:a14="http://schemas.microsoft.com/office/drawing/2010/main" val="0"/>
              </a:ext>
            </a:extLst>
          </a:blip>
          <a:srcRect l="-98"/>
          <a:stretch/>
        </p:blipFill>
        <p:spPr bwMode="auto">
          <a:xfrm>
            <a:off x="844920" y="1723690"/>
            <a:ext cx="1681970" cy="1252996"/>
          </a:xfrm>
          <a:prstGeom prst="rect">
            <a:avLst/>
          </a:prstGeom>
          <a:ln>
            <a:noFill/>
          </a:ln>
          <a:extLst>
            <a:ext uri="{53640926-AAD7-44D8-BBD7-CCE9431645EC}">
              <a14:shadowObscured xmlns:a14="http://schemas.microsoft.com/office/drawing/2010/main"/>
            </a:ext>
          </a:extLst>
        </p:spPr>
      </p:pic>
      <p:sp>
        <p:nvSpPr>
          <p:cNvPr id="9" name="TextBox 8"/>
          <p:cNvSpPr txBox="1"/>
          <p:nvPr/>
        </p:nvSpPr>
        <p:spPr>
          <a:xfrm>
            <a:off x="4610676" y="3093739"/>
            <a:ext cx="4031879" cy="1323439"/>
          </a:xfrm>
          <a:prstGeom prst="rect">
            <a:avLst/>
          </a:prstGeom>
          <a:noFill/>
        </p:spPr>
        <p:txBody>
          <a:bodyPr wrap="square" rtlCol="0">
            <a:spAutoFit/>
          </a:bodyPr>
          <a:lstStyle/>
          <a:p>
            <a:r>
              <a:rPr lang="en-US" sz="1000" dirty="0" smtClean="0">
                <a:latin typeface="Sprint Sans Medium"/>
              </a:rPr>
              <a:t>Contact Randy C. to let him know the volunteers have arrived.</a:t>
            </a:r>
          </a:p>
          <a:p>
            <a:endParaRPr lang="en-US" sz="1000" dirty="0" smtClean="0">
              <a:latin typeface="Sprint Sans Medium"/>
            </a:endParaRPr>
          </a:p>
          <a:p>
            <a:pPr marL="228600" indent="-228600">
              <a:buAutoNum type="arabicPeriod"/>
            </a:pPr>
            <a:r>
              <a:rPr lang="en-US" sz="1000" dirty="0" smtClean="0">
                <a:latin typeface="Sprint Sans Medium"/>
              </a:rPr>
              <a:t>Go to door on south end of main building.  </a:t>
            </a:r>
          </a:p>
          <a:p>
            <a:pPr marL="228600" indent="-228600">
              <a:buAutoNum type="arabicPeriod"/>
            </a:pPr>
            <a:r>
              <a:rPr lang="en-US" sz="1000" dirty="0" smtClean="0">
                <a:latin typeface="Sprint Sans Medium"/>
              </a:rPr>
              <a:t>The supplies and grill are located in the storage room inside this door.  </a:t>
            </a:r>
          </a:p>
          <a:p>
            <a:pPr marL="228600" indent="-228600">
              <a:buAutoNum type="arabicPeriod"/>
            </a:pPr>
            <a:r>
              <a:rPr lang="en-US" sz="1000" dirty="0" smtClean="0">
                <a:latin typeface="Sprint Sans Medium"/>
              </a:rPr>
              <a:t>Burgers and Hot Dogs will be frozen in the freezer.  Buns, chips, condiments and cooking supplies will be visible near the fridge.</a:t>
            </a:r>
          </a:p>
        </p:txBody>
      </p:sp>
      <p:pic>
        <p:nvPicPr>
          <p:cNvPr id="10" name="Picture 9"/>
          <p:cNvPicPr/>
          <p:nvPr/>
        </p:nvPicPr>
        <p:blipFill rotWithShape="1">
          <a:blip r:embed="rId3" cstate="print">
            <a:extLst>
              <a:ext uri="{28A0092B-C50C-407E-A947-70E740481C1C}">
                <a14:useLocalDpi xmlns:a14="http://schemas.microsoft.com/office/drawing/2010/main" val="0"/>
              </a:ext>
            </a:extLst>
          </a:blip>
          <a:srcRect t="9617"/>
          <a:stretch/>
        </p:blipFill>
        <p:spPr bwMode="auto">
          <a:xfrm>
            <a:off x="2614726" y="1723690"/>
            <a:ext cx="1809790" cy="1252996"/>
          </a:xfrm>
          <a:prstGeom prst="rect">
            <a:avLst/>
          </a:prstGeom>
          <a:ln>
            <a:noFill/>
          </a:ln>
          <a:extLst>
            <a:ext uri="{53640926-AAD7-44D8-BBD7-CCE9431645EC}">
              <a14:shadowObscured xmlns:a14="http://schemas.microsoft.com/office/drawing/2010/main"/>
            </a:ext>
          </a:extLst>
        </p:spPr>
      </p:pic>
      <p:sp>
        <p:nvSpPr>
          <p:cNvPr id="11" name="Rectangle 10"/>
          <p:cNvSpPr/>
          <p:nvPr/>
        </p:nvSpPr>
        <p:spPr>
          <a:xfrm>
            <a:off x="2231616" y="1723690"/>
            <a:ext cx="295274" cy="338554"/>
          </a:xfrm>
          <a:prstGeom prst="rect">
            <a:avLst/>
          </a:prstGeom>
        </p:spPr>
        <p:style>
          <a:lnRef idx="3">
            <a:schemeClr val="lt1"/>
          </a:lnRef>
          <a:fillRef idx="1">
            <a:schemeClr val="accent6"/>
          </a:fillRef>
          <a:effectRef idx="1">
            <a:schemeClr val="accent6"/>
          </a:effectRef>
          <a:fontRef idx="minor">
            <a:schemeClr val="lt1"/>
          </a:fontRef>
        </p:style>
        <p:txBody>
          <a:bodyPr wrap="none" lIns="91440" tIns="45720" rIns="91440" bIns="45720">
            <a:spAutoFit/>
          </a:bodyPr>
          <a:lstStyle/>
          <a:p>
            <a:pPr algn="ctr"/>
            <a:r>
              <a:rPr lang="en-US" sz="16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1</a:t>
            </a:r>
            <a:endParaRPr lang="en-US" sz="16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13" name="Rectangle 12"/>
          <p:cNvSpPr/>
          <p:nvPr/>
        </p:nvSpPr>
        <p:spPr>
          <a:xfrm>
            <a:off x="4129242" y="1728863"/>
            <a:ext cx="295274" cy="338554"/>
          </a:xfrm>
          <a:prstGeom prst="rect">
            <a:avLst/>
          </a:prstGeom>
        </p:spPr>
        <p:style>
          <a:lnRef idx="3">
            <a:schemeClr val="lt1"/>
          </a:lnRef>
          <a:fillRef idx="1">
            <a:schemeClr val="accent6"/>
          </a:fillRef>
          <a:effectRef idx="1">
            <a:schemeClr val="accent6"/>
          </a:effectRef>
          <a:fontRef idx="minor">
            <a:schemeClr val="lt1"/>
          </a:fontRef>
        </p:style>
        <p:txBody>
          <a:bodyPr wrap="none" lIns="91440" tIns="45720" rIns="91440" bIns="45720">
            <a:spAutoFit/>
          </a:bodyPr>
          <a:lstStyle/>
          <a:p>
            <a:pPr algn="ctr"/>
            <a:r>
              <a:rPr lang="en-US" sz="1600" b="1" spc="50" dirty="0">
                <a:ln w="9525" cmpd="sng">
                  <a:solidFill>
                    <a:schemeClr val="accent1"/>
                  </a:solidFill>
                  <a:prstDash val="solid"/>
                </a:ln>
                <a:solidFill>
                  <a:srgbClr val="70AD47">
                    <a:tint val="1000"/>
                  </a:srgbClr>
                </a:solidFill>
                <a:effectLst>
                  <a:glow rad="38100">
                    <a:schemeClr val="accent1">
                      <a:alpha val="40000"/>
                    </a:schemeClr>
                  </a:glow>
                </a:effectLst>
              </a:rPr>
              <a:t>2</a:t>
            </a:r>
            <a:endParaRPr lang="en-US" sz="16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pic>
        <p:nvPicPr>
          <p:cNvPr id="14" name="Picture 13"/>
          <p:cNvPicPr/>
          <p:nvPr/>
        </p:nvPicPr>
        <p:blipFill rotWithShape="1">
          <a:blip r:embed="rId4" cstate="print">
            <a:extLst>
              <a:ext uri="{28A0092B-C50C-407E-A947-70E740481C1C}">
                <a14:useLocalDpi xmlns:a14="http://schemas.microsoft.com/office/drawing/2010/main" val="0"/>
              </a:ext>
            </a:extLst>
          </a:blip>
          <a:srcRect r="12493"/>
          <a:stretch/>
        </p:blipFill>
        <p:spPr bwMode="auto">
          <a:xfrm rot="5400000">
            <a:off x="4456781" y="1789749"/>
            <a:ext cx="1252996" cy="1120877"/>
          </a:xfrm>
          <a:prstGeom prst="rect">
            <a:avLst/>
          </a:prstGeom>
          <a:ln>
            <a:noFill/>
          </a:ln>
          <a:extLst>
            <a:ext uri="{53640926-AAD7-44D8-BBD7-CCE9431645EC}">
              <a14:shadowObscured xmlns:a14="http://schemas.microsoft.com/office/drawing/2010/main"/>
            </a:ext>
          </a:extLst>
        </p:spPr>
      </p:pic>
      <p:pic>
        <p:nvPicPr>
          <p:cNvPr id="15" name="Picture 14"/>
          <p:cNvPicPr/>
          <p:nvPr/>
        </p:nvPicPr>
        <p:blipFill>
          <a:blip r:embed="rId5" cstate="print">
            <a:extLst>
              <a:ext uri="{28A0092B-C50C-407E-A947-70E740481C1C}">
                <a14:useLocalDpi xmlns:a14="http://schemas.microsoft.com/office/drawing/2010/main" val="0"/>
              </a:ext>
            </a:extLst>
          </a:blip>
          <a:stretch>
            <a:fillRect/>
          </a:stretch>
        </p:blipFill>
        <p:spPr>
          <a:xfrm rot="5400000">
            <a:off x="5566739" y="1800667"/>
            <a:ext cx="1252998" cy="1099040"/>
          </a:xfrm>
          <a:prstGeom prst="rect">
            <a:avLst/>
          </a:prstGeom>
        </p:spPr>
      </p:pic>
      <p:sp>
        <p:nvSpPr>
          <p:cNvPr id="16" name="Rectangle 15"/>
          <p:cNvSpPr/>
          <p:nvPr/>
        </p:nvSpPr>
        <p:spPr>
          <a:xfrm>
            <a:off x="6447484" y="1723690"/>
            <a:ext cx="295274" cy="338554"/>
          </a:xfrm>
          <a:prstGeom prst="rect">
            <a:avLst/>
          </a:prstGeom>
        </p:spPr>
        <p:style>
          <a:lnRef idx="3">
            <a:schemeClr val="lt1"/>
          </a:lnRef>
          <a:fillRef idx="1">
            <a:schemeClr val="accent6"/>
          </a:fillRef>
          <a:effectRef idx="1">
            <a:schemeClr val="accent6"/>
          </a:effectRef>
          <a:fontRef idx="minor">
            <a:schemeClr val="lt1"/>
          </a:fontRef>
        </p:style>
        <p:txBody>
          <a:bodyPr wrap="none" lIns="91440" tIns="45720" rIns="91440" bIns="45720">
            <a:spAutoFit/>
          </a:bodyPr>
          <a:lstStyle/>
          <a:p>
            <a:pPr algn="ctr"/>
            <a:r>
              <a:rPr lang="en-US" sz="1600" b="1" spc="50" dirty="0" smtClean="0">
                <a:ln w="9525" cmpd="sng">
                  <a:solidFill>
                    <a:schemeClr val="accent1"/>
                  </a:solidFill>
                  <a:prstDash val="solid"/>
                </a:ln>
                <a:solidFill>
                  <a:srgbClr val="70AD47">
                    <a:tint val="1000"/>
                  </a:srgbClr>
                </a:solidFill>
                <a:effectLst>
                  <a:glow rad="38100">
                    <a:schemeClr val="accent1">
                      <a:alpha val="40000"/>
                    </a:schemeClr>
                  </a:glow>
                </a:effectLst>
              </a:rPr>
              <a:t>3</a:t>
            </a:r>
            <a:endParaRPr lang="en-US" sz="16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pic>
        <p:nvPicPr>
          <p:cNvPr id="17" name="Picture 16"/>
          <p:cNvPicPr/>
          <p:nvPr/>
        </p:nvPicPr>
        <p:blipFill rotWithShape="1">
          <a:blip r:embed="rId6" cstate="print">
            <a:extLst>
              <a:ext uri="{28A0092B-C50C-407E-A947-70E740481C1C}">
                <a14:useLocalDpi xmlns:a14="http://schemas.microsoft.com/office/drawing/2010/main" val="0"/>
              </a:ext>
            </a:extLst>
          </a:blip>
          <a:srcRect l="3981" b="10465"/>
          <a:stretch/>
        </p:blipFill>
        <p:spPr bwMode="auto">
          <a:xfrm>
            <a:off x="6842949" y="1723689"/>
            <a:ext cx="1445645" cy="1252998"/>
          </a:xfrm>
          <a:prstGeom prst="rect">
            <a:avLst/>
          </a:prstGeom>
          <a:ln>
            <a:noFill/>
          </a:ln>
          <a:extLst>
            <a:ext uri="{53640926-AAD7-44D8-BBD7-CCE9431645EC}">
              <a14:shadowObscured xmlns:a14="http://schemas.microsoft.com/office/drawing/2010/main"/>
            </a:ext>
          </a:extLst>
        </p:spPr>
      </p:pic>
      <p:sp>
        <p:nvSpPr>
          <p:cNvPr id="18" name="Rectangle 17"/>
          <p:cNvSpPr/>
          <p:nvPr/>
        </p:nvSpPr>
        <p:spPr>
          <a:xfrm>
            <a:off x="7993320" y="1728863"/>
            <a:ext cx="295274" cy="338554"/>
          </a:xfrm>
          <a:prstGeom prst="rect">
            <a:avLst/>
          </a:prstGeom>
        </p:spPr>
        <p:style>
          <a:lnRef idx="3">
            <a:schemeClr val="lt1"/>
          </a:lnRef>
          <a:fillRef idx="1">
            <a:schemeClr val="accent6"/>
          </a:fillRef>
          <a:effectRef idx="1">
            <a:schemeClr val="accent6"/>
          </a:effectRef>
          <a:fontRef idx="minor">
            <a:schemeClr val="lt1"/>
          </a:fontRef>
        </p:style>
        <p:txBody>
          <a:bodyPr wrap="none" lIns="91440" tIns="45720" rIns="91440" bIns="45720">
            <a:spAutoFit/>
          </a:bodyPr>
          <a:lstStyle/>
          <a:p>
            <a:pPr algn="ctr"/>
            <a:r>
              <a:rPr lang="en-US" sz="1600" b="1" spc="50" dirty="0">
                <a:ln w="9525" cmpd="sng">
                  <a:solidFill>
                    <a:schemeClr val="accent1"/>
                  </a:solidFill>
                  <a:prstDash val="solid"/>
                </a:ln>
                <a:solidFill>
                  <a:srgbClr val="70AD47">
                    <a:tint val="1000"/>
                  </a:srgbClr>
                </a:solidFill>
                <a:effectLst>
                  <a:glow rad="38100">
                    <a:schemeClr val="accent1">
                      <a:alpha val="40000"/>
                    </a:schemeClr>
                  </a:glow>
                </a:effectLst>
              </a:rPr>
              <a:t>4</a:t>
            </a:r>
            <a:endParaRPr lang="en-US" sz="16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pic>
        <p:nvPicPr>
          <p:cNvPr id="19" name="Picture 18"/>
          <p:cNvPicPr/>
          <p:nvPr/>
        </p:nvPicPr>
        <p:blipFill>
          <a:blip r:embed="rId7" cstate="print">
            <a:extLst>
              <a:ext uri="{28A0092B-C50C-407E-A947-70E740481C1C}">
                <a14:useLocalDpi xmlns:a14="http://schemas.microsoft.com/office/drawing/2010/main" val="0"/>
              </a:ext>
            </a:extLst>
          </a:blip>
          <a:stretch>
            <a:fillRect/>
          </a:stretch>
        </p:blipFill>
        <p:spPr>
          <a:xfrm>
            <a:off x="844920" y="3081163"/>
            <a:ext cx="1681970" cy="1233071"/>
          </a:xfrm>
          <a:prstGeom prst="rect">
            <a:avLst/>
          </a:prstGeom>
        </p:spPr>
      </p:pic>
      <p:sp>
        <p:nvSpPr>
          <p:cNvPr id="20" name="Rectangle 19"/>
          <p:cNvSpPr/>
          <p:nvPr/>
        </p:nvSpPr>
        <p:spPr>
          <a:xfrm>
            <a:off x="2231616" y="3084628"/>
            <a:ext cx="295274" cy="338554"/>
          </a:xfrm>
          <a:prstGeom prst="rect">
            <a:avLst/>
          </a:prstGeom>
        </p:spPr>
        <p:style>
          <a:lnRef idx="3">
            <a:schemeClr val="lt1"/>
          </a:lnRef>
          <a:fillRef idx="1">
            <a:schemeClr val="accent6"/>
          </a:fillRef>
          <a:effectRef idx="1">
            <a:schemeClr val="accent6"/>
          </a:effectRef>
          <a:fontRef idx="minor">
            <a:schemeClr val="lt1"/>
          </a:fontRef>
        </p:style>
        <p:txBody>
          <a:bodyPr wrap="none" lIns="91440" tIns="45720" rIns="91440" bIns="45720">
            <a:spAutoFit/>
          </a:bodyPr>
          <a:lstStyle/>
          <a:p>
            <a:pPr algn="ctr"/>
            <a:r>
              <a:rPr lang="en-US" sz="1600" b="1" spc="50" dirty="0" smtClean="0">
                <a:ln w="9525" cmpd="sng">
                  <a:solidFill>
                    <a:schemeClr val="accent1"/>
                  </a:solidFill>
                  <a:prstDash val="solid"/>
                </a:ln>
                <a:solidFill>
                  <a:srgbClr val="70AD47">
                    <a:tint val="1000"/>
                  </a:srgbClr>
                </a:solidFill>
                <a:effectLst>
                  <a:glow rad="38100">
                    <a:schemeClr val="accent1">
                      <a:alpha val="40000"/>
                    </a:schemeClr>
                  </a:glow>
                </a:effectLst>
              </a:rPr>
              <a:t>5</a:t>
            </a:r>
            <a:endParaRPr lang="en-US" sz="16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pic>
        <p:nvPicPr>
          <p:cNvPr id="21" name="Picture 20"/>
          <p:cNvPicPr/>
          <p:nvPr/>
        </p:nvPicPr>
        <p:blipFill>
          <a:blip r:embed="rId8" cstate="print">
            <a:extLst>
              <a:ext uri="{28A0092B-C50C-407E-A947-70E740481C1C}">
                <a14:useLocalDpi xmlns:a14="http://schemas.microsoft.com/office/drawing/2010/main" val="0"/>
              </a:ext>
            </a:extLst>
          </a:blip>
          <a:stretch>
            <a:fillRect/>
          </a:stretch>
        </p:blipFill>
        <p:spPr>
          <a:xfrm>
            <a:off x="2614726" y="3081163"/>
            <a:ext cx="1908114" cy="1243417"/>
          </a:xfrm>
          <a:prstGeom prst="rect">
            <a:avLst/>
          </a:prstGeom>
        </p:spPr>
      </p:pic>
      <p:sp>
        <p:nvSpPr>
          <p:cNvPr id="22" name="TextBox 21"/>
          <p:cNvSpPr txBox="1"/>
          <p:nvPr/>
        </p:nvSpPr>
        <p:spPr>
          <a:xfrm>
            <a:off x="727281" y="4443191"/>
            <a:ext cx="7591118" cy="2115964"/>
          </a:xfrm>
          <a:prstGeom prst="rect">
            <a:avLst/>
          </a:prstGeom>
          <a:noFill/>
        </p:spPr>
        <p:txBody>
          <a:bodyPr wrap="square" rtlCol="0">
            <a:spAutoFit/>
          </a:bodyPr>
          <a:lstStyle/>
          <a:p>
            <a:pPr marL="228600" indent="-228600">
              <a:buFont typeface="+mj-lt"/>
              <a:buAutoNum type="arabicPeriod" startAt="4"/>
            </a:pPr>
            <a:r>
              <a:rPr lang="en-US" sz="1000" dirty="0" smtClean="0">
                <a:latin typeface="Sprint Sans Medium"/>
              </a:rPr>
              <a:t>The grill should already be out and setup, along with a serving table and one smaller staging table.  You can re-arrange these as needed so the smoke blows away from the grill.  If these are not setup when you arrive, they will likely be inside near the storage room and Hendrick personnel can help bring them outside and set them up.</a:t>
            </a:r>
          </a:p>
          <a:p>
            <a:pPr marL="228600" indent="-228600">
              <a:buAutoNum type="arabicPeriod" startAt="4"/>
            </a:pPr>
            <a:r>
              <a:rPr lang="en-US" sz="1000" dirty="0" smtClean="0">
                <a:latin typeface="Sprint Sans Medium"/>
              </a:rPr>
              <a:t>The grill should have full propane tanks and has starter buttons and gas controls.  Take the frozen product and place in tins on the staging table to thaw out.  Turn burners to high and let grill warm up, then spray with non-stick spray.</a:t>
            </a:r>
          </a:p>
          <a:p>
            <a:pPr marL="228600" indent="-228600">
              <a:buAutoNum type="arabicPeriod" startAt="4"/>
            </a:pPr>
            <a:r>
              <a:rPr lang="en-US" sz="1000" dirty="0" smtClean="0">
                <a:latin typeface="Sprint Sans Medium"/>
              </a:rPr>
              <a:t>Use entire cooking surface (recommended layout in pic), we will be feeding 125-150 people.  As food is cooked, place in foil-lined tins, cover tins with foil, and set out on serving table with buns, condiments, etc.  Begin putting out food once you have a full tin of burgers and hot dogs (around 10:30-10:45).  Cook all food until it is gone and completely fill serving area.</a:t>
            </a:r>
          </a:p>
          <a:p>
            <a:pPr marL="228600" indent="-228600">
              <a:buAutoNum type="arabicPeriod" startAt="4"/>
            </a:pPr>
            <a:r>
              <a:rPr lang="en-US" sz="1000" dirty="0" smtClean="0">
                <a:latin typeface="Sprint Sans Medium"/>
              </a:rPr>
              <a:t>When all food is cooked, you are done!  Turn off burners and let Randy know you are finished.  Hendrick personnel will put away grill, tables, supplies, etc.  They will also take remaining cooked food inside.</a:t>
            </a:r>
          </a:p>
          <a:p>
            <a:pPr marL="228600" indent="-228600">
              <a:buAutoNum type="arabicPeriod" startAt="4"/>
            </a:pPr>
            <a:endParaRPr lang="en-US" sz="1050" dirty="0" smtClean="0">
              <a:latin typeface="Sprint Sans Medium"/>
            </a:endParaRPr>
          </a:p>
          <a:p>
            <a:endParaRPr lang="en-US" sz="1050" dirty="0" smtClean="0">
              <a:latin typeface="Sprint Sans Medium"/>
            </a:endParaRPr>
          </a:p>
          <a:p>
            <a:endParaRPr lang="en-US" sz="1050" dirty="0">
              <a:latin typeface="Sprint Sans Medium"/>
            </a:endParaRPr>
          </a:p>
        </p:txBody>
      </p:sp>
      <p:sp>
        <p:nvSpPr>
          <p:cNvPr id="23" name="Rectangle 22"/>
          <p:cNvSpPr/>
          <p:nvPr/>
        </p:nvSpPr>
        <p:spPr>
          <a:xfrm>
            <a:off x="4227566" y="3084628"/>
            <a:ext cx="295274" cy="338554"/>
          </a:xfrm>
          <a:prstGeom prst="rect">
            <a:avLst/>
          </a:prstGeom>
        </p:spPr>
        <p:style>
          <a:lnRef idx="3">
            <a:schemeClr val="lt1"/>
          </a:lnRef>
          <a:fillRef idx="1">
            <a:schemeClr val="accent6"/>
          </a:fillRef>
          <a:effectRef idx="1">
            <a:schemeClr val="accent6"/>
          </a:effectRef>
          <a:fontRef idx="minor">
            <a:schemeClr val="lt1"/>
          </a:fontRef>
        </p:style>
        <p:txBody>
          <a:bodyPr wrap="none" lIns="91440" tIns="45720" rIns="91440" bIns="45720">
            <a:spAutoFit/>
          </a:bodyPr>
          <a:lstStyle/>
          <a:p>
            <a:pPr algn="ctr"/>
            <a:r>
              <a:rPr lang="en-US" sz="1600" b="1" spc="50" dirty="0">
                <a:ln w="9525" cmpd="sng">
                  <a:solidFill>
                    <a:schemeClr val="accent1"/>
                  </a:solidFill>
                  <a:prstDash val="solid"/>
                </a:ln>
                <a:solidFill>
                  <a:srgbClr val="70AD47">
                    <a:tint val="1000"/>
                  </a:srgbClr>
                </a:solidFill>
                <a:effectLst>
                  <a:glow rad="38100">
                    <a:schemeClr val="accent1">
                      <a:alpha val="40000"/>
                    </a:schemeClr>
                  </a:glow>
                </a:effectLst>
              </a:rPr>
              <a:t>6</a:t>
            </a:r>
            <a:endParaRPr lang="en-US" sz="16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24" name="Rectangle 23"/>
          <p:cNvSpPr/>
          <p:nvPr/>
        </p:nvSpPr>
        <p:spPr>
          <a:xfrm>
            <a:off x="2630814" y="6241921"/>
            <a:ext cx="3488777" cy="338554"/>
          </a:xfrm>
          <a:prstGeom prst="rect">
            <a:avLst/>
          </a:prstGeom>
          <a:noFill/>
        </p:spPr>
        <p:txBody>
          <a:bodyPr wrap="none" lIns="91440" tIns="45720" rIns="91440" bIns="45720">
            <a:spAutoFit/>
          </a:bodyPr>
          <a:lstStyle/>
          <a:p>
            <a:pPr algn="ctr"/>
            <a:r>
              <a:rPr lang="en-US" sz="1600" dirty="0" smtClean="0">
                <a:ln w="0"/>
                <a:effectLst>
                  <a:outerShdw blurRad="38100" dist="19050" dir="2700000" algn="tl" rotWithShape="0">
                    <a:schemeClr val="dk1">
                      <a:alpha val="40000"/>
                    </a:schemeClr>
                  </a:outerShdw>
                </a:effectLst>
              </a:rPr>
              <a:t>Please eat anytime while you are there!</a:t>
            </a:r>
            <a:endParaRPr lang="en-US" sz="1600" b="0" cap="none" spc="0" dirty="0">
              <a:ln w="0"/>
              <a:solidFill>
                <a:schemeClr val="tx1"/>
              </a:solidFill>
              <a:effectLst>
                <a:outerShdw blurRad="38100" dist="19050" dir="2700000" algn="tl" rotWithShape="0">
                  <a:schemeClr val="dk1">
                    <a:alpha val="40000"/>
                  </a:schemeClr>
                </a:outerShdw>
              </a:effectLst>
            </a:endParaRPr>
          </a:p>
        </p:txBody>
      </p:sp>
      <p:sp>
        <p:nvSpPr>
          <p:cNvPr id="25" name="TextBox 24"/>
          <p:cNvSpPr txBox="1"/>
          <p:nvPr/>
        </p:nvSpPr>
        <p:spPr>
          <a:xfrm>
            <a:off x="6956628" y="556208"/>
            <a:ext cx="1685927" cy="400110"/>
          </a:xfrm>
          <a:prstGeom prst="rect">
            <a:avLst/>
          </a:prstGeom>
          <a:noFill/>
          <a:ln>
            <a:solidFill>
              <a:schemeClr val="accent6"/>
            </a:solidFill>
          </a:ln>
        </p:spPr>
        <p:txBody>
          <a:bodyPr wrap="square" rtlCol="0">
            <a:spAutoFit/>
          </a:bodyPr>
          <a:lstStyle/>
          <a:p>
            <a:r>
              <a:rPr lang="en-US" sz="1000" b="1" u="sng" dirty="0" smtClean="0">
                <a:latin typeface="Sprint Sans Medium"/>
              </a:rPr>
              <a:t>GA </a:t>
            </a:r>
            <a:r>
              <a:rPr lang="en-US" sz="1000" b="1" u="sng" dirty="0" smtClean="0">
                <a:latin typeface="Sprint Sans Medium"/>
              </a:rPr>
              <a:t>Contact</a:t>
            </a:r>
            <a:endParaRPr lang="en-US" sz="1000" b="1" u="sng" dirty="0" smtClean="0">
              <a:latin typeface="Sprint Sans Medium"/>
            </a:endParaRPr>
          </a:p>
          <a:p>
            <a:r>
              <a:rPr lang="en-US" sz="1000" dirty="0" smtClean="0">
                <a:latin typeface="Sprint Sans Medium"/>
              </a:rPr>
              <a:t>Brian </a:t>
            </a:r>
            <a:r>
              <a:rPr lang="en-US" sz="1000" dirty="0" smtClean="0">
                <a:latin typeface="Sprint Sans Medium"/>
              </a:rPr>
              <a:t>J. (913) </a:t>
            </a:r>
            <a:r>
              <a:rPr lang="en-US" sz="1000" dirty="0" smtClean="0">
                <a:latin typeface="Sprint Sans Medium"/>
              </a:rPr>
              <a:t>940-5427</a:t>
            </a:r>
            <a:endParaRPr lang="en-US" sz="1000" dirty="0" smtClean="0">
              <a:latin typeface="Sprint Sans Medium"/>
            </a:endParaRPr>
          </a:p>
        </p:txBody>
      </p:sp>
    </p:spTree>
    <p:extLst>
      <p:ext uri="{BB962C8B-B14F-4D97-AF65-F5344CB8AC3E}">
        <p14:creationId xmlns:p14="http://schemas.microsoft.com/office/powerpoint/2010/main" val="236747019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100</TotalTime>
  <Words>325</Words>
  <Application>Microsoft Office PowerPoint</Application>
  <PresentationFormat>On-screen Show (4:3)</PresentationFormat>
  <Paragraphs>20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Sprint Sans Medium</vt:lpstr>
      <vt:lpstr>Office Theme</vt:lpstr>
      <vt:lpstr>KCGA Volunteer Fundraiser @ Hendrick Toyota 9505 W. 67th Street, Merriam, KS  (I-35 &amp; 67th St) Second &amp; Fourth Saturday of the month from June 11th, 2016 through August 27th, 2016 From 9:30 a.m. to approx. 12:30 or 1:00 p.m. Park on south side of main Toyota building, right before the Lexus building  Dealership General Manager &amp; Contact:  Randy C. – (816) 714-9169</vt:lpstr>
    </vt:vector>
  </TitlesOfParts>
  <Company>Sprint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KCGA Volunteer Fundraiser @ Hendrick Toyota 9505 W. 67th Street, Merriam, KS  (I-35 &amp; 67th St) Second &amp; Fourth Saturday of the month from June 11th, 2016 through August 27th, 2016 From 9:30 a.m. to approx. 12:30 or 1:00 p.m. Park on south side of main Toyota building, right before the Lexus building Dealership General Manager &amp; GA Contact:  Randy C. – (816) 714-9169</dc:title>
  <dc:creator>Coy, Sarah [DEV]</dc:creator>
  <cp:lastModifiedBy>Coy, Sarah [DEV]</cp:lastModifiedBy>
  <cp:revision>16</cp:revision>
  <cp:lastPrinted>2016-05-16T16:43:44Z</cp:lastPrinted>
  <dcterms:created xsi:type="dcterms:W3CDTF">2016-05-16T15:33:18Z</dcterms:created>
  <dcterms:modified xsi:type="dcterms:W3CDTF">2017-02-14T16:41:34Z</dcterms:modified>
</cp:coreProperties>
</file>